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Default Extension="bin" ContentType="application/vnd.openxmlformats-officedocument.oleObject"/>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57" r:id="rId3"/>
    <p:sldId id="258" r:id="rId4"/>
    <p:sldId id="259" r:id="rId5"/>
    <p:sldId id="260" r:id="rId6"/>
  </p:sldIdLst>
  <p:sldSz cx="9144000" cy="6858000" type="screen4x3"/>
  <p:notesSz cx="6858000" cy="9144000"/>
  <p:defaultText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1" d="100"/>
          <a:sy n="111" d="100"/>
        </p:scale>
        <p:origin x="-94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o-RO"/>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C608350-A314-4803-AD29-1F89D793C961}" type="datetimeFigureOut">
              <a:rPr lang="ro-RO" smtClean="0"/>
              <a:pPr/>
              <a:t>11.03.2021</a:t>
            </a:fld>
            <a:endParaRPr lang="ro-RO"/>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o-RO"/>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o-RO"/>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D77B17E-3F85-421B-B216-16A5E4DC09B7}" type="slidenum">
              <a:rPr lang="ro-RO" smtClean="0"/>
              <a:pPr/>
              <a:t>‹#›</a:t>
            </a:fld>
            <a:endParaRPr lang="ro-RO"/>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ro-RO" dirty="0"/>
          </a:p>
        </p:txBody>
      </p:sp>
      <p:sp>
        <p:nvSpPr>
          <p:cNvPr id="4" name="Slide Number Placeholder 3"/>
          <p:cNvSpPr>
            <a:spLocks noGrp="1"/>
          </p:cNvSpPr>
          <p:nvPr>
            <p:ph type="sldNum" sz="quarter" idx="10"/>
          </p:nvPr>
        </p:nvSpPr>
        <p:spPr/>
        <p:txBody>
          <a:bodyPr/>
          <a:lstStyle/>
          <a:p>
            <a:fld id="{5D77B17E-3F85-421B-B216-16A5E4DC09B7}" type="slidenum">
              <a:rPr lang="ro-RO" smtClean="0"/>
              <a:pPr/>
              <a:t>1</a:t>
            </a:fld>
            <a:endParaRPr lang="ro-RO"/>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ro-RO"/>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ro-RO"/>
          </a:p>
        </p:txBody>
      </p:sp>
      <p:sp>
        <p:nvSpPr>
          <p:cNvPr id="4" name="Date Placeholder 3"/>
          <p:cNvSpPr>
            <a:spLocks noGrp="1"/>
          </p:cNvSpPr>
          <p:nvPr>
            <p:ph type="dt" sz="half" idx="10"/>
          </p:nvPr>
        </p:nvSpPr>
        <p:spPr/>
        <p:txBody>
          <a:bodyPr/>
          <a:lstStyle/>
          <a:p>
            <a:fld id="{DD1B1171-FFDF-446F-AF1C-5A13995B0BA5}" type="datetimeFigureOut">
              <a:rPr lang="ro-RO" smtClean="0"/>
              <a:pPr/>
              <a:t>11.03.2021</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F50B2764-9A1D-48B5-AA98-BFA7DFBD0E97}" type="slidenum">
              <a:rPr lang="ro-RO" smtClean="0"/>
              <a:pPr/>
              <a:t>‹#›</a:t>
            </a:fld>
            <a:endParaRPr lang="ro-RO"/>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ro-RO"/>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4" name="Date Placeholder 3"/>
          <p:cNvSpPr>
            <a:spLocks noGrp="1"/>
          </p:cNvSpPr>
          <p:nvPr>
            <p:ph type="dt" sz="half" idx="10"/>
          </p:nvPr>
        </p:nvSpPr>
        <p:spPr/>
        <p:txBody>
          <a:bodyPr/>
          <a:lstStyle/>
          <a:p>
            <a:fld id="{DD1B1171-FFDF-446F-AF1C-5A13995B0BA5}" type="datetimeFigureOut">
              <a:rPr lang="ro-RO" smtClean="0"/>
              <a:pPr/>
              <a:t>11.03.2021</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F50B2764-9A1D-48B5-AA98-BFA7DFBD0E97}" type="slidenum">
              <a:rPr lang="ro-RO" smtClean="0"/>
              <a:pPr/>
              <a:t>‹#›</a:t>
            </a:fld>
            <a:endParaRPr lang="ro-R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ro-RO"/>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4" name="Date Placeholder 3"/>
          <p:cNvSpPr>
            <a:spLocks noGrp="1"/>
          </p:cNvSpPr>
          <p:nvPr>
            <p:ph type="dt" sz="half" idx="10"/>
          </p:nvPr>
        </p:nvSpPr>
        <p:spPr/>
        <p:txBody>
          <a:bodyPr/>
          <a:lstStyle/>
          <a:p>
            <a:fld id="{DD1B1171-FFDF-446F-AF1C-5A13995B0BA5}" type="datetimeFigureOut">
              <a:rPr lang="ro-RO" smtClean="0"/>
              <a:pPr/>
              <a:t>11.03.2021</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F50B2764-9A1D-48B5-AA98-BFA7DFBD0E97}" type="slidenum">
              <a:rPr lang="ro-RO" smtClean="0"/>
              <a:pPr/>
              <a:t>‹#›</a:t>
            </a:fld>
            <a:endParaRPr lang="ro-R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ro-RO"/>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4" name="Date Placeholder 3"/>
          <p:cNvSpPr>
            <a:spLocks noGrp="1"/>
          </p:cNvSpPr>
          <p:nvPr>
            <p:ph type="dt" sz="half" idx="10"/>
          </p:nvPr>
        </p:nvSpPr>
        <p:spPr/>
        <p:txBody>
          <a:bodyPr/>
          <a:lstStyle/>
          <a:p>
            <a:fld id="{DD1B1171-FFDF-446F-AF1C-5A13995B0BA5}" type="datetimeFigureOut">
              <a:rPr lang="ro-RO" smtClean="0"/>
              <a:pPr/>
              <a:t>11.03.2021</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F50B2764-9A1D-48B5-AA98-BFA7DFBD0E97}" type="slidenum">
              <a:rPr lang="ro-RO" smtClean="0"/>
              <a:pPr/>
              <a:t>‹#›</a:t>
            </a:fld>
            <a:endParaRPr lang="ro-R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ro-RO"/>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D1B1171-FFDF-446F-AF1C-5A13995B0BA5}" type="datetimeFigureOut">
              <a:rPr lang="ro-RO" smtClean="0"/>
              <a:pPr/>
              <a:t>11.03.2021</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F50B2764-9A1D-48B5-AA98-BFA7DFBD0E97}" type="slidenum">
              <a:rPr lang="ro-RO" smtClean="0"/>
              <a:pPr/>
              <a:t>‹#›</a:t>
            </a:fld>
            <a:endParaRPr lang="ro-RO"/>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ro-RO"/>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5" name="Date Placeholder 4"/>
          <p:cNvSpPr>
            <a:spLocks noGrp="1"/>
          </p:cNvSpPr>
          <p:nvPr>
            <p:ph type="dt" sz="half" idx="10"/>
          </p:nvPr>
        </p:nvSpPr>
        <p:spPr/>
        <p:txBody>
          <a:bodyPr/>
          <a:lstStyle/>
          <a:p>
            <a:fld id="{DD1B1171-FFDF-446F-AF1C-5A13995B0BA5}" type="datetimeFigureOut">
              <a:rPr lang="ro-RO" smtClean="0"/>
              <a:pPr/>
              <a:t>11.03.2021</a:t>
            </a:fld>
            <a:endParaRPr lang="ro-RO"/>
          </a:p>
        </p:txBody>
      </p:sp>
      <p:sp>
        <p:nvSpPr>
          <p:cNvPr id="6" name="Footer Placeholder 5"/>
          <p:cNvSpPr>
            <a:spLocks noGrp="1"/>
          </p:cNvSpPr>
          <p:nvPr>
            <p:ph type="ftr" sz="quarter" idx="11"/>
          </p:nvPr>
        </p:nvSpPr>
        <p:spPr/>
        <p:txBody>
          <a:bodyPr/>
          <a:lstStyle/>
          <a:p>
            <a:endParaRPr lang="ro-RO"/>
          </a:p>
        </p:txBody>
      </p:sp>
      <p:sp>
        <p:nvSpPr>
          <p:cNvPr id="7" name="Slide Number Placeholder 6"/>
          <p:cNvSpPr>
            <a:spLocks noGrp="1"/>
          </p:cNvSpPr>
          <p:nvPr>
            <p:ph type="sldNum" sz="quarter" idx="12"/>
          </p:nvPr>
        </p:nvSpPr>
        <p:spPr/>
        <p:txBody>
          <a:bodyPr/>
          <a:lstStyle/>
          <a:p>
            <a:fld id="{F50B2764-9A1D-48B5-AA98-BFA7DFBD0E97}" type="slidenum">
              <a:rPr lang="ro-RO" smtClean="0"/>
              <a:pPr/>
              <a:t>‹#›</a:t>
            </a:fld>
            <a:endParaRPr lang="ro-R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ro-RO"/>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7" name="Date Placeholder 6"/>
          <p:cNvSpPr>
            <a:spLocks noGrp="1"/>
          </p:cNvSpPr>
          <p:nvPr>
            <p:ph type="dt" sz="half" idx="10"/>
          </p:nvPr>
        </p:nvSpPr>
        <p:spPr/>
        <p:txBody>
          <a:bodyPr/>
          <a:lstStyle/>
          <a:p>
            <a:fld id="{DD1B1171-FFDF-446F-AF1C-5A13995B0BA5}" type="datetimeFigureOut">
              <a:rPr lang="ro-RO" smtClean="0"/>
              <a:pPr/>
              <a:t>11.03.2021</a:t>
            </a:fld>
            <a:endParaRPr lang="ro-RO"/>
          </a:p>
        </p:txBody>
      </p:sp>
      <p:sp>
        <p:nvSpPr>
          <p:cNvPr id="8" name="Footer Placeholder 7"/>
          <p:cNvSpPr>
            <a:spLocks noGrp="1"/>
          </p:cNvSpPr>
          <p:nvPr>
            <p:ph type="ftr" sz="quarter" idx="11"/>
          </p:nvPr>
        </p:nvSpPr>
        <p:spPr/>
        <p:txBody>
          <a:bodyPr/>
          <a:lstStyle/>
          <a:p>
            <a:endParaRPr lang="ro-RO"/>
          </a:p>
        </p:txBody>
      </p:sp>
      <p:sp>
        <p:nvSpPr>
          <p:cNvPr id="9" name="Slide Number Placeholder 8"/>
          <p:cNvSpPr>
            <a:spLocks noGrp="1"/>
          </p:cNvSpPr>
          <p:nvPr>
            <p:ph type="sldNum" sz="quarter" idx="12"/>
          </p:nvPr>
        </p:nvSpPr>
        <p:spPr/>
        <p:txBody>
          <a:bodyPr/>
          <a:lstStyle/>
          <a:p>
            <a:fld id="{F50B2764-9A1D-48B5-AA98-BFA7DFBD0E97}" type="slidenum">
              <a:rPr lang="ro-RO" smtClean="0"/>
              <a:pPr/>
              <a:t>‹#›</a:t>
            </a:fld>
            <a:endParaRPr lang="ro-R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ro-RO"/>
          </a:p>
        </p:txBody>
      </p:sp>
      <p:sp>
        <p:nvSpPr>
          <p:cNvPr id="3" name="Date Placeholder 2"/>
          <p:cNvSpPr>
            <a:spLocks noGrp="1"/>
          </p:cNvSpPr>
          <p:nvPr>
            <p:ph type="dt" sz="half" idx="10"/>
          </p:nvPr>
        </p:nvSpPr>
        <p:spPr/>
        <p:txBody>
          <a:bodyPr/>
          <a:lstStyle/>
          <a:p>
            <a:fld id="{DD1B1171-FFDF-446F-AF1C-5A13995B0BA5}" type="datetimeFigureOut">
              <a:rPr lang="ro-RO" smtClean="0"/>
              <a:pPr/>
              <a:t>11.03.2021</a:t>
            </a:fld>
            <a:endParaRPr lang="ro-RO"/>
          </a:p>
        </p:txBody>
      </p:sp>
      <p:sp>
        <p:nvSpPr>
          <p:cNvPr id="4" name="Footer Placeholder 3"/>
          <p:cNvSpPr>
            <a:spLocks noGrp="1"/>
          </p:cNvSpPr>
          <p:nvPr>
            <p:ph type="ftr" sz="quarter" idx="11"/>
          </p:nvPr>
        </p:nvSpPr>
        <p:spPr/>
        <p:txBody>
          <a:bodyPr/>
          <a:lstStyle/>
          <a:p>
            <a:endParaRPr lang="ro-RO"/>
          </a:p>
        </p:txBody>
      </p:sp>
      <p:sp>
        <p:nvSpPr>
          <p:cNvPr id="5" name="Slide Number Placeholder 4"/>
          <p:cNvSpPr>
            <a:spLocks noGrp="1"/>
          </p:cNvSpPr>
          <p:nvPr>
            <p:ph type="sldNum" sz="quarter" idx="12"/>
          </p:nvPr>
        </p:nvSpPr>
        <p:spPr/>
        <p:txBody>
          <a:bodyPr/>
          <a:lstStyle/>
          <a:p>
            <a:fld id="{F50B2764-9A1D-48B5-AA98-BFA7DFBD0E97}" type="slidenum">
              <a:rPr lang="ro-RO" smtClean="0"/>
              <a:pPr/>
              <a:t>‹#›</a:t>
            </a:fld>
            <a:endParaRPr lang="ro-R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1B1171-FFDF-446F-AF1C-5A13995B0BA5}" type="datetimeFigureOut">
              <a:rPr lang="ro-RO" smtClean="0"/>
              <a:pPr/>
              <a:t>11.03.2021</a:t>
            </a:fld>
            <a:endParaRPr lang="ro-RO"/>
          </a:p>
        </p:txBody>
      </p:sp>
      <p:sp>
        <p:nvSpPr>
          <p:cNvPr id="3" name="Footer Placeholder 2"/>
          <p:cNvSpPr>
            <a:spLocks noGrp="1"/>
          </p:cNvSpPr>
          <p:nvPr>
            <p:ph type="ftr" sz="quarter" idx="11"/>
          </p:nvPr>
        </p:nvSpPr>
        <p:spPr/>
        <p:txBody>
          <a:bodyPr/>
          <a:lstStyle/>
          <a:p>
            <a:endParaRPr lang="ro-RO"/>
          </a:p>
        </p:txBody>
      </p:sp>
      <p:sp>
        <p:nvSpPr>
          <p:cNvPr id="4" name="Slide Number Placeholder 3"/>
          <p:cNvSpPr>
            <a:spLocks noGrp="1"/>
          </p:cNvSpPr>
          <p:nvPr>
            <p:ph type="sldNum" sz="quarter" idx="12"/>
          </p:nvPr>
        </p:nvSpPr>
        <p:spPr/>
        <p:txBody>
          <a:bodyPr/>
          <a:lstStyle/>
          <a:p>
            <a:fld id="{F50B2764-9A1D-48B5-AA98-BFA7DFBD0E97}" type="slidenum">
              <a:rPr lang="ro-RO" smtClean="0"/>
              <a:pPr/>
              <a:t>‹#›</a:t>
            </a:fld>
            <a:endParaRPr lang="ro-R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ro-RO"/>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D1B1171-FFDF-446F-AF1C-5A13995B0BA5}" type="datetimeFigureOut">
              <a:rPr lang="ro-RO" smtClean="0"/>
              <a:pPr/>
              <a:t>11.03.2021</a:t>
            </a:fld>
            <a:endParaRPr lang="ro-RO"/>
          </a:p>
        </p:txBody>
      </p:sp>
      <p:sp>
        <p:nvSpPr>
          <p:cNvPr id="6" name="Footer Placeholder 5"/>
          <p:cNvSpPr>
            <a:spLocks noGrp="1"/>
          </p:cNvSpPr>
          <p:nvPr>
            <p:ph type="ftr" sz="quarter" idx="11"/>
          </p:nvPr>
        </p:nvSpPr>
        <p:spPr/>
        <p:txBody>
          <a:bodyPr/>
          <a:lstStyle/>
          <a:p>
            <a:endParaRPr lang="ro-RO"/>
          </a:p>
        </p:txBody>
      </p:sp>
      <p:sp>
        <p:nvSpPr>
          <p:cNvPr id="7" name="Slide Number Placeholder 6"/>
          <p:cNvSpPr>
            <a:spLocks noGrp="1"/>
          </p:cNvSpPr>
          <p:nvPr>
            <p:ph type="sldNum" sz="quarter" idx="12"/>
          </p:nvPr>
        </p:nvSpPr>
        <p:spPr/>
        <p:txBody>
          <a:bodyPr/>
          <a:lstStyle/>
          <a:p>
            <a:fld id="{F50B2764-9A1D-48B5-AA98-BFA7DFBD0E97}" type="slidenum">
              <a:rPr lang="ro-RO" smtClean="0"/>
              <a:pPr/>
              <a:t>‹#›</a:t>
            </a:fld>
            <a:endParaRPr lang="ro-R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ro-RO"/>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o-RO"/>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D1B1171-FFDF-446F-AF1C-5A13995B0BA5}" type="datetimeFigureOut">
              <a:rPr lang="ro-RO" smtClean="0"/>
              <a:pPr/>
              <a:t>11.03.2021</a:t>
            </a:fld>
            <a:endParaRPr lang="ro-RO"/>
          </a:p>
        </p:txBody>
      </p:sp>
      <p:sp>
        <p:nvSpPr>
          <p:cNvPr id="6" name="Footer Placeholder 5"/>
          <p:cNvSpPr>
            <a:spLocks noGrp="1"/>
          </p:cNvSpPr>
          <p:nvPr>
            <p:ph type="ftr" sz="quarter" idx="11"/>
          </p:nvPr>
        </p:nvSpPr>
        <p:spPr/>
        <p:txBody>
          <a:bodyPr/>
          <a:lstStyle/>
          <a:p>
            <a:endParaRPr lang="ro-RO"/>
          </a:p>
        </p:txBody>
      </p:sp>
      <p:sp>
        <p:nvSpPr>
          <p:cNvPr id="7" name="Slide Number Placeholder 6"/>
          <p:cNvSpPr>
            <a:spLocks noGrp="1"/>
          </p:cNvSpPr>
          <p:nvPr>
            <p:ph type="sldNum" sz="quarter" idx="12"/>
          </p:nvPr>
        </p:nvSpPr>
        <p:spPr/>
        <p:txBody>
          <a:bodyPr/>
          <a:lstStyle/>
          <a:p>
            <a:fld id="{F50B2764-9A1D-48B5-AA98-BFA7DFBD0E97}" type="slidenum">
              <a:rPr lang="ro-RO" smtClean="0"/>
              <a:pPr/>
              <a:t>‹#›</a:t>
            </a:fld>
            <a:endParaRPr lang="ro-RO"/>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ro-RO"/>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o-RO"/>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D1B1171-FFDF-446F-AF1C-5A13995B0BA5}" type="datetimeFigureOut">
              <a:rPr lang="ro-RO" smtClean="0"/>
              <a:pPr/>
              <a:t>11.03.2021</a:t>
            </a:fld>
            <a:endParaRPr lang="ro-RO"/>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o-RO"/>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0B2764-9A1D-48B5-AA98-BFA7DFBD0E97}" type="slidenum">
              <a:rPr lang="ro-RO" smtClean="0"/>
              <a:pPr/>
              <a:t>‹#›</a:t>
            </a:fld>
            <a:endParaRPr lang="ro-RO"/>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stirioficiale.ro/"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ro-RO" dirty="0" smtClean="0"/>
              <a:t>INFORMARE PĂRINȚI </a:t>
            </a:r>
            <a:br>
              <a:rPr lang="ro-RO" dirty="0" smtClean="0"/>
            </a:br>
            <a:r>
              <a:rPr lang="ro-RO" dirty="0" smtClean="0"/>
              <a:t>COVID-19</a:t>
            </a:r>
            <a:endParaRPr lang="ro-RO"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20688"/>
            <a:ext cx="8229600" cy="5505475"/>
          </a:xfrm>
        </p:spPr>
        <p:txBody>
          <a:bodyPr>
            <a:normAutofit/>
          </a:bodyPr>
          <a:lstStyle/>
          <a:p>
            <a:pPr>
              <a:buNone/>
            </a:pPr>
            <a:r>
              <a:rPr lang="ro-RO" sz="1800" dirty="0" smtClean="0">
                <a:latin typeface="Times New Roman" pitchFamily="18" charset="0"/>
                <a:cs typeface="Times New Roman" pitchFamily="18" charset="0"/>
              </a:rPr>
              <a:t>           Copiii </a:t>
            </a:r>
            <a:r>
              <a:rPr lang="ro-RO" sz="1800" dirty="0">
                <a:latin typeface="Times New Roman" pitchFamily="18" charset="0"/>
                <a:cs typeface="Times New Roman" pitchFamily="18" charset="0"/>
              </a:rPr>
              <a:t>și adolescenții reacționează, în mare parte, la ceea ce văd la adulții din </a:t>
            </a:r>
            <a:r>
              <a:rPr lang="ro-RO" sz="2000" dirty="0">
                <a:latin typeface="Times New Roman" pitchFamily="18" charset="0"/>
                <a:cs typeface="Times New Roman" pitchFamily="18" charset="0"/>
              </a:rPr>
              <a:t>jurul</a:t>
            </a:r>
            <a:r>
              <a:rPr lang="ro-RO" sz="1800" dirty="0">
                <a:latin typeface="Times New Roman" pitchFamily="18" charset="0"/>
                <a:cs typeface="Times New Roman" pitchFamily="18" charset="0"/>
              </a:rPr>
              <a:t> lor. Când părinții și îngrijitorii gestionează situația cu calm și încredere, dau dovadă de cel mai bun sprijin pentru copiii lor. Părinții pot oferi mai multă siguranță celor din jurul lor, în special copiilor, dacă sunt bine pregătiți.</a:t>
            </a:r>
          </a:p>
          <a:p>
            <a:r>
              <a:rPr lang="ro-RO" sz="1800" dirty="0">
                <a:latin typeface="Times New Roman" pitchFamily="18" charset="0"/>
                <a:cs typeface="Times New Roman" pitchFamily="18" charset="0"/>
              </a:rPr>
              <a:t>Nu toți copiii și adolescenții răspund la stres în același fel. Câteva din schimbările frecvente pe care le poți ține sub observație includ:</a:t>
            </a:r>
          </a:p>
          <a:p>
            <a:pPr lvl="0"/>
            <a:r>
              <a:rPr lang="ro-RO" sz="1800" dirty="0">
                <a:latin typeface="Times New Roman" pitchFamily="18" charset="0"/>
                <a:cs typeface="Times New Roman" pitchFamily="18" charset="0"/>
              </a:rPr>
              <a:t>Plâns excesiv sau comportamente care arată iritarea în rândul copiilor mici</a:t>
            </a:r>
          </a:p>
          <a:p>
            <a:pPr lvl="0"/>
            <a:r>
              <a:rPr lang="ro-RO" sz="1800" dirty="0">
                <a:latin typeface="Times New Roman" pitchFamily="18" charset="0"/>
                <a:cs typeface="Times New Roman" pitchFamily="18" charset="0"/>
              </a:rPr>
              <a:t>Întoarcerea la comportamente pe care le depășiseră (de exemplu, accidente în rutina legată de mersul la toaletă sau urinat în </a:t>
            </a:r>
            <a:r>
              <a:rPr lang="ro-RO" sz="1800" dirty="0" smtClean="0">
                <a:latin typeface="Times New Roman" pitchFamily="18" charset="0"/>
                <a:cs typeface="Times New Roman" pitchFamily="18" charset="0"/>
              </a:rPr>
              <a:t>pat);</a:t>
            </a:r>
            <a:endParaRPr lang="ro-RO" sz="1800" dirty="0">
              <a:latin typeface="Times New Roman" pitchFamily="18" charset="0"/>
              <a:cs typeface="Times New Roman" pitchFamily="18" charset="0"/>
            </a:endParaRPr>
          </a:p>
          <a:p>
            <a:pPr lvl="0"/>
            <a:r>
              <a:rPr lang="ro-RO" sz="1800" dirty="0">
                <a:latin typeface="Times New Roman" pitchFamily="18" charset="0"/>
                <a:cs typeface="Times New Roman" pitchFamily="18" charset="0"/>
              </a:rPr>
              <a:t>Grijă excesivă sau </a:t>
            </a:r>
            <a:r>
              <a:rPr lang="ro-RO" sz="1800" dirty="0" smtClean="0">
                <a:latin typeface="Times New Roman" pitchFamily="18" charset="0"/>
                <a:cs typeface="Times New Roman" pitchFamily="18" charset="0"/>
              </a:rPr>
              <a:t>tristețe;</a:t>
            </a:r>
            <a:endParaRPr lang="ro-RO" sz="1800" dirty="0">
              <a:latin typeface="Times New Roman" pitchFamily="18" charset="0"/>
              <a:cs typeface="Times New Roman" pitchFamily="18" charset="0"/>
            </a:endParaRPr>
          </a:p>
          <a:p>
            <a:pPr lvl="0"/>
            <a:r>
              <a:rPr lang="ro-RO" sz="1800" dirty="0">
                <a:latin typeface="Times New Roman" pitchFamily="18" charset="0"/>
                <a:cs typeface="Times New Roman" pitchFamily="18" charset="0"/>
              </a:rPr>
              <a:t>Alimentație nesănătoasă sau deviații ale rutinei de </a:t>
            </a:r>
            <a:r>
              <a:rPr lang="ro-RO" sz="1800" dirty="0" smtClean="0">
                <a:latin typeface="Times New Roman" pitchFamily="18" charset="0"/>
                <a:cs typeface="Times New Roman" pitchFamily="18" charset="0"/>
              </a:rPr>
              <a:t>somn;</a:t>
            </a:r>
            <a:endParaRPr lang="ro-RO" sz="1800" dirty="0">
              <a:latin typeface="Times New Roman" pitchFamily="18" charset="0"/>
              <a:cs typeface="Times New Roman" pitchFamily="18" charset="0"/>
            </a:endParaRPr>
          </a:p>
          <a:p>
            <a:pPr lvl="0"/>
            <a:r>
              <a:rPr lang="ro-RO" sz="1800" dirty="0">
                <a:latin typeface="Times New Roman" pitchFamily="18" charset="0"/>
                <a:cs typeface="Times New Roman" pitchFamily="18" charset="0"/>
              </a:rPr>
              <a:t>Iritabilitate sau comportament rebel în rândul </a:t>
            </a:r>
            <a:r>
              <a:rPr lang="ro-RO" sz="1800" dirty="0" smtClean="0">
                <a:latin typeface="Times New Roman" pitchFamily="18" charset="0"/>
                <a:cs typeface="Times New Roman" pitchFamily="18" charset="0"/>
              </a:rPr>
              <a:t>adolescenților;</a:t>
            </a:r>
            <a:endParaRPr lang="ro-RO" sz="1800" dirty="0">
              <a:latin typeface="Times New Roman" pitchFamily="18" charset="0"/>
              <a:cs typeface="Times New Roman" pitchFamily="18" charset="0"/>
            </a:endParaRPr>
          </a:p>
          <a:p>
            <a:pPr lvl="0"/>
            <a:r>
              <a:rPr lang="ro-RO" sz="1800" dirty="0">
                <a:latin typeface="Times New Roman" pitchFamily="18" charset="0"/>
                <a:cs typeface="Times New Roman" pitchFamily="18" charset="0"/>
              </a:rPr>
              <a:t>Performanțe școlare slabe sau evitarea </a:t>
            </a:r>
            <a:r>
              <a:rPr lang="ro-RO" sz="1800" dirty="0" smtClean="0">
                <a:latin typeface="Times New Roman" pitchFamily="18" charset="0"/>
                <a:cs typeface="Times New Roman" pitchFamily="18" charset="0"/>
              </a:rPr>
              <a:t>cursurilor;</a:t>
            </a:r>
            <a:endParaRPr lang="ro-RO" sz="1800" dirty="0">
              <a:latin typeface="Times New Roman" pitchFamily="18" charset="0"/>
              <a:cs typeface="Times New Roman" pitchFamily="18" charset="0"/>
            </a:endParaRPr>
          </a:p>
          <a:p>
            <a:pPr lvl="0"/>
            <a:r>
              <a:rPr lang="ro-RO" sz="1800" dirty="0">
                <a:latin typeface="Times New Roman" pitchFamily="18" charset="0"/>
                <a:cs typeface="Times New Roman" pitchFamily="18" charset="0"/>
              </a:rPr>
              <a:t>Dificultate în a menține atenția sau </a:t>
            </a:r>
            <a:r>
              <a:rPr lang="ro-RO" sz="1800" dirty="0" smtClean="0">
                <a:latin typeface="Times New Roman" pitchFamily="18" charset="0"/>
                <a:cs typeface="Times New Roman" pitchFamily="18" charset="0"/>
              </a:rPr>
              <a:t>concentrarea;</a:t>
            </a:r>
            <a:endParaRPr lang="ro-RO" sz="1800" dirty="0">
              <a:latin typeface="Times New Roman" pitchFamily="18" charset="0"/>
              <a:cs typeface="Times New Roman" pitchFamily="18" charset="0"/>
            </a:endParaRPr>
          </a:p>
          <a:p>
            <a:pPr lvl="0"/>
            <a:r>
              <a:rPr lang="ro-RO" sz="1800" dirty="0">
                <a:latin typeface="Times New Roman" pitchFamily="18" charset="0"/>
                <a:cs typeface="Times New Roman" pitchFamily="18" charset="0"/>
              </a:rPr>
              <a:t>Evitarea activităților care le făceau plăcere în </a:t>
            </a:r>
            <a:r>
              <a:rPr lang="ro-RO" sz="1800" dirty="0" smtClean="0">
                <a:latin typeface="Times New Roman" pitchFamily="18" charset="0"/>
                <a:cs typeface="Times New Roman" pitchFamily="18" charset="0"/>
              </a:rPr>
              <a:t>trecut;</a:t>
            </a:r>
            <a:endParaRPr lang="ro-RO" sz="1800" dirty="0">
              <a:latin typeface="Times New Roman" pitchFamily="18" charset="0"/>
              <a:cs typeface="Times New Roman" pitchFamily="18" charset="0"/>
            </a:endParaRPr>
          </a:p>
          <a:p>
            <a:pPr lvl="0"/>
            <a:r>
              <a:rPr lang="ro-RO" sz="1800" dirty="0">
                <a:latin typeface="Times New Roman" pitchFamily="18" charset="0"/>
                <a:cs typeface="Times New Roman" pitchFamily="18" charset="0"/>
              </a:rPr>
              <a:t>Dureri inexplicabile de cap sau ale </a:t>
            </a:r>
            <a:r>
              <a:rPr lang="ro-RO" sz="1800" dirty="0" smtClean="0">
                <a:latin typeface="Times New Roman" pitchFamily="18" charset="0"/>
                <a:cs typeface="Times New Roman" pitchFamily="18" charset="0"/>
              </a:rPr>
              <a:t>corpului;</a:t>
            </a:r>
            <a:endParaRPr lang="ro-RO" sz="1800" dirty="0">
              <a:latin typeface="Times New Roman" pitchFamily="18" charset="0"/>
              <a:cs typeface="Times New Roman" pitchFamily="18" charset="0"/>
            </a:endParaRPr>
          </a:p>
          <a:p>
            <a:pPr lvl="0"/>
            <a:r>
              <a:rPr lang="ro-RO" sz="1800" dirty="0">
                <a:latin typeface="Times New Roman" pitchFamily="18" charset="0"/>
                <a:cs typeface="Times New Roman" pitchFamily="18" charset="0"/>
              </a:rPr>
              <a:t>Uz de alcool, tutun sau alte substanțe care pot provoca </a:t>
            </a:r>
            <a:r>
              <a:rPr lang="ro-RO" sz="1800" dirty="0" smtClean="0">
                <a:latin typeface="Times New Roman" pitchFamily="18" charset="0"/>
                <a:cs typeface="Times New Roman" pitchFamily="18" charset="0"/>
              </a:rPr>
              <a:t>dependență.</a:t>
            </a:r>
            <a:endParaRPr lang="ro-RO" sz="1800" dirty="0">
              <a:latin typeface="Times New Roman" pitchFamily="18" charset="0"/>
              <a:cs typeface="Times New Roman" pitchFamily="18" charset="0"/>
            </a:endParaRPr>
          </a:p>
          <a:p>
            <a:endParaRPr lang="ro-RO" sz="18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48680"/>
            <a:ext cx="8229600" cy="5577483"/>
          </a:xfrm>
        </p:spPr>
        <p:txBody>
          <a:bodyPr>
            <a:noAutofit/>
          </a:bodyPr>
          <a:lstStyle/>
          <a:p>
            <a:pPr algn="ctr"/>
            <a:r>
              <a:rPr lang="ro-RO" sz="2000" b="1" dirty="0">
                <a:latin typeface="Times New Roman" pitchFamily="18" charset="0"/>
                <a:cs typeface="Times New Roman" pitchFamily="18" charset="0"/>
              </a:rPr>
              <a:t>Sunt multe lucruri pe care le poți face pentru a-ți susține copilul:</a:t>
            </a:r>
            <a:endParaRPr lang="ro-RO" sz="2000" dirty="0">
              <a:latin typeface="Times New Roman" pitchFamily="18" charset="0"/>
              <a:cs typeface="Times New Roman" pitchFamily="18" charset="0"/>
            </a:endParaRPr>
          </a:p>
          <a:p>
            <a:pPr lvl="0"/>
            <a:r>
              <a:rPr lang="ro-RO" sz="2000" dirty="0">
                <a:latin typeface="Times New Roman" pitchFamily="18" charset="0"/>
                <a:cs typeface="Times New Roman" pitchFamily="18" charset="0"/>
              </a:rPr>
              <a:t>Fă-ți timp pentru a discuta cu copilul tău despre epidemia COVID-19. Răspunde-i la întrebări și împărtășește-i informații </a:t>
            </a:r>
            <a:r>
              <a:rPr lang="ro-RO" sz="2000" dirty="0">
                <a:latin typeface="Times New Roman" pitchFamily="18" charset="0"/>
                <a:cs typeface="Times New Roman" pitchFamily="18" charset="0"/>
                <a:hlinkClick r:id="rId2"/>
              </a:rPr>
              <a:t>despre COVID-19</a:t>
            </a:r>
            <a:r>
              <a:rPr lang="ro-RO" sz="2000" dirty="0">
                <a:latin typeface="Times New Roman" pitchFamily="18" charset="0"/>
                <a:cs typeface="Times New Roman" pitchFamily="18" charset="0"/>
              </a:rPr>
              <a:t>, într-un mod pe care să-l poată înțelege copilul sau adolescentul.</a:t>
            </a:r>
          </a:p>
          <a:p>
            <a:pPr lvl="0"/>
            <a:r>
              <a:rPr lang="ro-RO" sz="2000" dirty="0">
                <a:latin typeface="Times New Roman" pitchFamily="18" charset="0"/>
                <a:cs typeface="Times New Roman" pitchFamily="18" charset="0"/>
              </a:rPr>
              <a:t>Asigură-ți copilul sau adolescentul că e în siguranță. Fă-l să conștientizeze că e ok dacă se simte supărat. Spune-i felul în care procedezi tu în momentele de stres, ca să poată să învețe de la tine cum să gestioneze situația.</a:t>
            </a:r>
          </a:p>
          <a:p>
            <a:pPr lvl="0"/>
            <a:r>
              <a:rPr lang="ro-RO" sz="2000" dirty="0">
                <a:latin typeface="Times New Roman" pitchFamily="18" charset="0"/>
                <a:cs typeface="Times New Roman" pitchFamily="18" charset="0"/>
              </a:rPr>
              <a:t>Limitează expunerea familiei tale la știri despre evenimente, inclusiv cele apărute pe social media. Copiii pot interpreta greșit ceea ce aud și pot fi speriați de lucruri pe care nu le înțeleg</a:t>
            </a:r>
          </a:p>
          <a:p>
            <a:pPr lvl="0"/>
            <a:r>
              <a:rPr lang="ro-RO" sz="2000" dirty="0">
                <a:latin typeface="Times New Roman" pitchFamily="18" charset="0"/>
                <a:cs typeface="Times New Roman" pitchFamily="18" charset="0"/>
              </a:rPr>
              <a:t>Încearcă să ții pasul cu ritualurile zilnice. Dacă școlile sunt închise, creează un program dedicat activităților de învățare, celor de relaxare sau de divertisment.</a:t>
            </a:r>
          </a:p>
          <a:p>
            <a:pPr lvl="0"/>
            <a:r>
              <a:rPr lang="ro-RO" sz="2000" dirty="0">
                <a:latin typeface="Times New Roman" pitchFamily="18" charset="0"/>
                <a:cs typeface="Times New Roman" pitchFamily="18" charset="0"/>
              </a:rPr>
              <a:t>Fii un model pentru ei. Ia pauze, încearcă să dormi suficient, să faci mișcare și să mănânci echilibrat. Ia legătura cu prietenii și cu membrii familiei.</a:t>
            </a:r>
          </a:p>
          <a:p>
            <a:endParaRPr lang="ro-RO" sz="2000"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6" name="Picture 4" descr="C:\Users\Silviu\Pictures\Picture1.png"/>
          <p:cNvPicPr>
            <a:picLocks noGrp="1" noChangeAspect="1" noChangeArrowheads="1"/>
          </p:cNvPicPr>
          <p:nvPr>
            <p:ph idx="1"/>
          </p:nvPr>
        </p:nvPicPr>
        <p:blipFill>
          <a:blip r:embed="rId2" cstate="print"/>
          <a:srcRect/>
          <a:stretch>
            <a:fillRect/>
          </a:stretch>
        </p:blipFill>
        <p:spPr bwMode="auto">
          <a:xfrm>
            <a:off x="1979712" y="404664"/>
            <a:ext cx="5616624" cy="5904656"/>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27" name="Object 3"/>
          <p:cNvGraphicFramePr>
            <a:graphicFrameLocks noChangeAspect="1"/>
          </p:cNvGraphicFramePr>
          <p:nvPr/>
        </p:nvGraphicFramePr>
        <p:xfrm>
          <a:off x="2123728" y="548680"/>
          <a:ext cx="4680520" cy="5760640"/>
        </p:xfrm>
        <a:graphic>
          <a:graphicData uri="http://schemas.openxmlformats.org/presentationml/2006/ole">
            <p:oleObj spid="_x0000_s1027" name="Acrobat Document" r:id="rId3" imgW="5667321" imgH="8019752" progId="AcroExch.Document.DC">
              <p:embed/>
            </p:oleObj>
          </a:graphicData>
        </a:graphic>
      </p:graphicFrame>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TotalTime>
  <Words>223</Words>
  <Application>Microsoft Office PowerPoint</Application>
  <PresentationFormat>On-screen Show (4:3)</PresentationFormat>
  <Paragraphs>20</Paragraphs>
  <Slides>5</Slides>
  <Notes>1</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5</vt:i4>
      </vt:variant>
    </vt:vector>
  </HeadingPairs>
  <TitlesOfParts>
    <vt:vector size="7" baseType="lpstr">
      <vt:lpstr>Office Theme</vt:lpstr>
      <vt:lpstr>Adobe Acrobat Document</vt:lpstr>
      <vt:lpstr>INFORMARE PĂRINȚI  COVID-19</vt:lpstr>
      <vt:lpstr>Slide 2</vt:lpstr>
      <vt:lpstr>Slide 3</vt:lpstr>
      <vt:lpstr>Slide 4</vt:lpstr>
      <vt:lpstr>Slide 5</vt:lpstr>
    </vt:vector>
  </TitlesOfParts>
  <Company>Office07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INFORMARE PĂRINȚI  COVID-19</dc:title>
  <dc:creator>Silviu</dc:creator>
  <cp:lastModifiedBy>Silviu</cp:lastModifiedBy>
  <cp:revision>5</cp:revision>
  <dcterms:created xsi:type="dcterms:W3CDTF">2021-03-11T16:40:11Z</dcterms:created>
  <dcterms:modified xsi:type="dcterms:W3CDTF">2021-03-11T17:01:23Z</dcterms:modified>
</cp:coreProperties>
</file>